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6" r:id="rId2"/>
    <p:sldId id="327" r:id="rId3"/>
    <p:sldId id="328" r:id="rId4"/>
    <p:sldId id="329" r:id="rId5"/>
    <p:sldId id="330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53" r:id="rId16"/>
    <p:sldId id="272" r:id="rId17"/>
    <p:sldId id="273" r:id="rId18"/>
    <p:sldId id="274" r:id="rId19"/>
    <p:sldId id="352" r:id="rId20"/>
    <p:sldId id="276" r:id="rId21"/>
    <p:sldId id="277" r:id="rId22"/>
    <p:sldId id="351" r:id="rId23"/>
    <p:sldId id="279" r:id="rId24"/>
    <p:sldId id="280" r:id="rId25"/>
    <p:sldId id="350" r:id="rId26"/>
    <p:sldId id="349" r:id="rId27"/>
    <p:sldId id="282" r:id="rId28"/>
    <p:sldId id="348" r:id="rId29"/>
    <p:sldId id="284" r:id="rId30"/>
    <p:sldId id="285" r:id="rId31"/>
    <p:sldId id="337" r:id="rId32"/>
    <p:sldId id="338" r:id="rId33"/>
    <p:sldId id="335" r:id="rId34"/>
    <p:sldId id="336" r:id="rId35"/>
    <p:sldId id="334" r:id="rId36"/>
    <p:sldId id="333" r:id="rId37"/>
    <p:sldId id="291" r:id="rId38"/>
    <p:sldId id="292" r:id="rId39"/>
    <p:sldId id="293" r:id="rId40"/>
    <p:sldId id="295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32" r:id="rId50"/>
    <p:sldId id="311" r:id="rId51"/>
    <p:sldId id="312" r:id="rId52"/>
    <p:sldId id="313" r:id="rId53"/>
    <p:sldId id="314" r:id="rId54"/>
    <p:sldId id="331" r:id="rId55"/>
    <p:sldId id="316" r:id="rId56"/>
    <p:sldId id="318" r:id="rId57"/>
    <p:sldId id="321" r:id="rId58"/>
    <p:sldId id="319" r:id="rId59"/>
    <p:sldId id="322" r:id="rId60"/>
    <p:sldId id="320" r:id="rId61"/>
    <p:sldId id="323" r:id="rId62"/>
    <p:sldId id="324" r:id="rId63"/>
    <p:sldId id="325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73268-7668-4A63-8E05-AD2C21E12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360EB8-8753-41E7-A452-4E1E4AF2A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165C4F-9BE8-4158-B55C-63729111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C9A026-2E3A-4C5C-9E6D-62C5BB84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991061-73D4-4C9E-A76C-7CFAA47F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1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FAF29-D4D7-4B25-A0B6-6DEFB12C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33EB179-900A-4007-80C5-DEE5769D1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7D21B3-8624-46F6-8728-B812A9B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C3306D-EDED-4A05-8FF9-876FE2F6F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92C5D0-2B73-4CA3-BBAF-ED5276B3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07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D23D75-A678-4B72-8439-D4AB8D7A9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6CA4A6-A061-483D-88C8-3A8152061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D473F4-458D-493C-9FFA-489AB92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52AEE8-07B8-4DE6-892C-5F4AA236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650E6B-C13D-4382-87A1-BD5FCCE6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56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B4612-F288-4713-B5F7-C9A3D08C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5C5E6E-3F07-4A6B-8366-755B3CB58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73AA6-C72C-41E7-8CA9-AF56DEE1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0D8927-FCB7-4436-B2DA-487B2AEF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066BE9-13BD-4414-8EC0-BA87DBFD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39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64EE0F-2826-4E94-A6C6-8660C0EB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1003FA-D237-49CA-A65E-B8883B823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53B64C-54B2-44AE-B10E-DC6761535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FA7572-6F95-4242-83A5-E68DB512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9B07F2-E40E-4B18-AE57-5BD65320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54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516804-AF38-4B67-A7B7-6D5A2459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E93395-BBBD-4CF3-8668-1A199ADA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1683A4-6440-4AF5-94F9-1B7A135CC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CD1D3F-45B5-41BA-96A1-DD4A7D39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16894C-A17A-449C-BBBF-103BFB8E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FE661F-E788-416C-8BA7-56985DB0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4F8D4-CE4C-44FE-B0C4-E7CE26C5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B657F7-2608-4E2F-92D1-F08D24DD2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DEB680-027E-4921-8CD2-A3488E50F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91A39-FB54-40A9-9E74-56C780792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61B903C-FE53-4A37-816B-674FB9D27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15A1732-FEFC-4914-8F5A-EB368DB1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9EEEFA1-14C2-4F03-AF96-FEA68CAA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459A556-F1F9-40F3-B1B6-3BDD37D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1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3C8C9-4FDD-4E33-A65F-FE31D355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2518D79-BA8A-46F4-B5BB-85DFD7B2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27ABEA0-8214-4F32-8B70-CC94B72F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FF4CFC-73C7-4276-97D3-4AEAC4BC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18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8F3042-9B2A-49B1-A673-281524722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993075-5DB8-490F-B73F-CDAEEE97B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824A5C-7195-463C-9451-2A02415D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00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83F6A-87E2-4529-B81F-70EE4E3C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1C377-6DA6-47D0-93D7-2F466398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B1E60C-24EF-4F8B-9398-2573882A0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8DC5FC-1996-428E-9318-55C6B492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510EF3-1B6F-4046-B696-00357F23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F75EC9-7AAD-4954-A6AA-8F46026A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437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85E50-8DFD-4391-B363-C34A8FA5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646AAB6-8064-4434-A249-32FB16BE5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8D6736-ED6D-40DD-A500-B0B9BA804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D775FB-A481-46A9-8E6F-EA7D6E57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04C40A-B847-443B-9618-1DDC25189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31E462-F3C3-4176-9D00-684C1B38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55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4120E6C-D9EB-4D50-B617-C6579D53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E93528-71C9-4F8F-AE82-F14DCF48E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F4580A-51D9-4CA7-B223-876C12E54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1A857-A7DA-4438-9469-59E86C03121F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CCEB0-D56C-4ECD-BA35-5F48D01EA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CB6DAC-CAB1-4809-BC1B-14483882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51A-CC6A-43C7-8730-16175284A1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55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HTML</a:t>
            </a:r>
            <a:r>
              <a:rPr lang="zh-TW" altLang="en-US" sz="6000" dirty="0"/>
              <a:t> </a:t>
            </a:r>
            <a:r>
              <a:rPr lang="en-US" altLang="zh-TW" sz="6000" dirty="0"/>
              <a:t>/</a:t>
            </a:r>
            <a:r>
              <a:rPr lang="zh-TW" altLang="en-US" sz="6000" dirty="0"/>
              <a:t> </a:t>
            </a:r>
            <a:r>
              <a:rPr lang="en-US" altLang="zh-TW" sz="6000" dirty="0"/>
              <a:t>CSS / JavaScript</a:t>
            </a:r>
            <a:br>
              <a:rPr lang="en-US" altLang="zh-TW" sz="6000" dirty="0"/>
            </a:br>
            <a:r>
              <a:rPr lang="zh-TW" altLang="en-US" sz="6000" dirty="0"/>
              <a:t>結構 </a:t>
            </a:r>
            <a:r>
              <a:rPr lang="en-US" altLang="zh-TW" sz="6000" dirty="0"/>
              <a:t>/</a:t>
            </a:r>
            <a:r>
              <a:rPr lang="zh-TW" altLang="en-US" sz="6000" dirty="0"/>
              <a:t> 樣式 </a:t>
            </a:r>
            <a:r>
              <a:rPr lang="en-US" altLang="zh-TW" sz="6000" dirty="0"/>
              <a:t>/</a:t>
            </a:r>
            <a:r>
              <a:rPr lang="zh-TW" altLang="en-US" sz="6000" dirty="0"/>
              <a:t> 行為</a:t>
            </a:r>
          </a:p>
        </p:txBody>
      </p:sp>
    </p:spTree>
    <p:extLst>
      <p:ext uri="{BB962C8B-B14F-4D97-AF65-F5344CB8AC3E}">
        <p14:creationId xmlns:p14="http://schemas.microsoft.com/office/powerpoint/2010/main" val="202641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79E9A-CC49-47F2-8E71-6EE3E4AA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21A091-0FCB-42FD-B373-4C705DD92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不是只有在瀏覽器裡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Node.js</a:t>
            </a:r>
            <a:r>
              <a:rPr lang="zh-TW" altLang="en-US" dirty="0"/>
              <a:t>的出現改變了</a:t>
            </a:r>
            <a:r>
              <a:rPr lang="en-US" altLang="zh-TW" dirty="0"/>
              <a:t>JavaScript</a:t>
            </a:r>
            <a:r>
              <a:rPr lang="zh-TW" altLang="en-US" dirty="0"/>
              <a:t>的生態圈，不只可以用來寫前端的程式，也可以用來寫後端，後續會做介紹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528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0ACC5-F6C7-4A8F-A4D9-D07F529A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2B1A10-CDAE-4008-A611-A9164A46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編輯器</a:t>
            </a:r>
          </a:p>
          <a:p>
            <a:pPr lvl="1"/>
            <a:r>
              <a:rPr lang="en-US" altLang="zh-TW" dirty="0"/>
              <a:t>Visual Studio Code(</a:t>
            </a:r>
            <a:r>
              <a:rPr lang="zh-TW" altLang="en-US" dirty="0"/>
              <a:t>免費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SublimeText</a:t>
            </a:r>
            <a:r>
              <a:rPr lang="en-US" altLang="zh-TW" dirty="0"/>
              <a:t>(</a:t>
            </a:r>
            <a:r>
              <a:rPr lang="zh-TW" altLang="en-US" dirty="0"/>
              <a:t>商業軟體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Vim(</a:t>
            </a:r>
            <a:r>
              <a:rPr lang="zh-TW" altLang="en-US" dirty="0"/>
              <a:t>新手不推薦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IDE</a:t>
            </a:r>
          </a:p>
          <a:p>
            <a:pPr lvl="1"/>
            <a:r>
              <a:rPr lang="en-US" altLang="zh-TW" dirty="0" err="1"/>
              <a:t>WebStrom</a:t>
            </a:r>
            <a:r>
              <a:rPr lang="en-US" altLang="zh-TW" dirty="0"/>
              <a:t>(</a:t>
            </a:r>
            <a:r>
              <a:rPr lang="zh-TW" altLang="en-US" dirty="0"/>
              <a:t>商業軟體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3F21D2E-C6EF-41F4-BAD8-9964117DFC29}"/>
              </a:ext>
            </a:extLst>
          </p:cNvPr>
          <p:cNvCxnSpPr>
            <a:cxnSpLocks/>
          </p:cNvCxnSpPr>
          <p:nvPr/>
        </p:nvCxnSpPr>
        <p:spPr>
          <a:xfrm flipV="1">
            <a:off x="4805554" y="1994229"/>
            <a:ext cx="1187116" cy="42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E5414A-8845-4EC7-AECA-65C3E6715A39}"/>
              </a:ext>
            </a:extLst>
          </p:cNvPr>
          <p:cNvSpPr txBox="1"/>
          <p:nvPr/>
        </p:nvSpPr>
        <p:spPr>
          <a:xfrm>
            <a:off x="6008713" y="1761437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微軟開發的，有很多好用外掛</a:t>
            </a:r>
          </a:p>
        </p:txBody>
      </p:sp>
    </p:spTree>
    <p:extLst>
      <p:ext uri="{BB962C8B-B14F-4D97-AF65-F5344CB8AC3E}">
        <p14:creationId xmlns:p14="http://schemas.microsoft.com/office/powerpoint/2010/main" val="202422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0ACC5-F6C7-4A8F-A4D9-D07F529A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2B1A10-CDAE-4008-A611-A9164A46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zh-TW" altLang="en-US" dirty="0"/>
              <a:t>推薦外掛</a:t>
            </a:r>
          </a:p>
          <a:p>
            <a:pPr lvl="1"/>
            <a:r>
              <a:rPr lang="en-US" altLang="zh-TW" dirty="0"/>
              <a:t>Babel JavaScript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Prettier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Material Icon Theme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Live Server</a:t>
            </a:r>
          </a:p>
          <a:p>
            <a:pPr lvl="1"/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9F8A5B5-133E-4346-A7D9-2DD61FC751D2}"/>
              </a:ext>
            </a:extLst>
          </p:cNvPr>
          <p:cNvCxnSpPr>
            <a:cxnSpLocks/>
          </p:cNvCxnSpPr>
          <p:nvPr/>
        </p:nvCxnSpPr>
        <p:spPr>
          <a:xfrm flipV="1">
            <a:off x="3898232" y="1904749"/>
            <a:ext cx="1764631" cy="521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85156C-5F6F-466D-B0B3-447AE5DCC610}"/>
              </a:ext>
            </a:extLst>
          </p:cNvPr>
          <p:cNvSpPr txBox="1"/>
          <p:nvPr/>
        </p:nvSpPr>
        <p:spPr>
          <a:xfrm>
            <a:off x="5716653" y="1690688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撰寫</a:t>
            </a:r>
            <a:r>
              <a:rPr lang="en-US" altLang="zh-TW" b="1" dirty="0"/>
              <a:t>JS</a:t>
            </a:r>
            <a:r>
              <a:rPr lang="zh-TW" altLang="en-US" b="1" dirty="0"/>
              <a:t>時，會有更多的提示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BC65519-75D9-4A8D-B4A3-7B310D3285F9}"/>
              </a:ext>
            </a:extLst>
          </p:cNvPr>
          <p:cNvCxnSpPr>
            <a:cxnSpLocks/>
          </p:cNvCxnSpPr>
          <p:nvPr/>
        </p:nvCxnSpPr>
        <p:spPr>
          <a:xfrm flipV="1">
            <a:off x="3288631" y="2893436"/>
            <a:ext cx="2935708" cy="35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3F6148E-E015-465B-AD2C-109775862F22}"/>
              </a:ext>
            </a:extLst>
          </p:cNvPr>
          <p:cNvSpPr txBox="1"/>
          <p:nvPr/>
        </p:nvSpPr>
        <p:spPr>
          <a:xfrm>
            <a:off x="6256424" y="2675454"/>
            <a:ext cx="123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便於排版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D60D10D-3938-4C2A-B816-F412A23A0E15}"/>
              </a:ext>
            </a:extLst>
          </p:cNvPr>
          <p:cNvCxnSpPr>
            <a:cxnSpLocks/>
          </p:cNvCxnSpPr>
          <p:nvPr/>
        </p:nvCxnSpPr>
        <p:spPr>
          <a:xfrm>
            <a:off x="4401671" y="4072578"/>
            <a:ext cx="1694329" cy="45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D7D74C9-088F-437D-8950-A9720BDC2820}"/>
              </a:ext>
            </a:extLst>
          </p:cNvPr>
          <p:cNvCxnSpPr>
            <a:cxnSpLocks/>
          </p:cNvCxnSpPr>
          <p:nvPr/>
        </p:nvCxnSpPr>
        <p:spPr>
          <a:xfrm>
            <a:off x="3080084" y="4912826"/>
            <a:ext cx="818148" cy="62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D7A4DB-5F91-4E4C-AFEF-54FB071221B1}"/>
              </a:ext>
            </a:extLst>
          </p:cNvPr>
          <p:cNvSpPr txBox="1"/>
          <p:nvPr/>
        </p:nvSpPr>
        <p:spPr>
          <a:xfrm>
            <a:off x="3898232" y="5626517"/>
            <a:ext cx="410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即時更新，加快開發效率</a:t>
            </a:r>
            <a:r>
              <a:rPr lang="en-US" altLang="zh-TW" b="1" dirty="0"/>
              <a:t>(Live Reload)</a:t>
            </a:r>
            <a:endParaRPr lang="zh-TW" altLang="en-US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7D6A646-AC6A-4E17-9998-C024999EC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4" y="4053987"/>
            <a:ext cx="2212882" cy="9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40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AAB2F78-787F-43AE-91F8-2DED591A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只要有瀏覽器就能寫 </a:t>
            </a:r>
            <a:r>
              <a:rPr lang="en-US" altLang="zh-TW" sz="6000" dirty="0"/>
              <a:t>JavaScript</a:t>
            </a:r>
            <a:br>
              <a:rPr lang="en-US" altLang="zh-TW" sz="6000" dirty="0"/>
            </a:br>
            <a:r>
              <a:rPr lang="en-US" altLang="zh-TW" sz="6000" dirty="0" err="1"/>
              <a:t>Codepen</a:t>
            </a:r>
            <a:r>
              <a:rPr lang="en-US" altLang="zh-TW" sz="6000" dirty="0"/>
              <a:t> / </a:t>
            </a:r>
            <a:r>
              <a:rPr lang="en-US" altLang="zh-TW" sz="6000" dirty="0" err="1"/>
              <a:t>JSBin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4156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6CD4FA-B8F3-49AB-A06A-4E78EC55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寫在什麼地方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43E996-0AEF-4CE3-BC60-EF8B317B6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/>
              <a:t>瀏覽器的</a:t>
            </a:r>
            <a:r>
              <a:rPr lang="en-US" altLang="zh-TW" sz="3200" dirty="0"/>
              <a:t>console</a:t>
            </a:r>
          </a:p>
          <a:p>
            <a:r>
              <a:rPr lang="zh-TW" altLang="en-US" sz="3200" dirty="0"/>
              <a:t>網頁</a:t>
            </a:r>
          </a:p>
          <a:p>
            <a:pPr lvl="1"/>
            <a:r>
              <a:rPr lang="zh-TW" altLang="en-US" sz="2800" dirty="0"/>
              <a:t>寫在</a:t>
            </a:r>
            <a:r>
              <a:rPr lang="en-US" altLang="zh-TW" sz="2800" dirty="0"/>
              <a:t>&lt;script&gt;</a:t>
            </a:r>
            <a:r>
              <a:rPr lang="zh-TW" altLang="en-US" sz="2800" dirty="0"/>
              <a:t>標籤裡或是外部檔案</a:t>
            </a:r>
          </a:p>
          <a:p>
            <a:pPr lvl="2"/>
            <a:r>
              <a:rPr lang="zh-TW" altLang="en-US" sz="2400" dirty="0"/>
              <a:t>放在</a:t>
            </a:r>
            <a:r>
              <a:rPr lang="en-US" altLang="zh-TW" sz="2400" dirty="0"/>
              <a:t>&lt;head&gt;</a:t>
            </a:r>
            <a:r>
              <a:rPr lang="zh-TW" altLang="en-US" sz="2400" dirty="0"/>
              <a:t>標籤裡</a:t>
            </a:r>
          </a:p>
          <a:p>
            <a:pPr lvl="2"/>
            <a:r>
              <a:rPr lang="zh-TW" altLang="en-US" sz="2400" dirty="0"/>
              <a:t>放在</a:t>
            </a:r>
            <a:r>
              <a:rPr lang="en-US" altLang="zh-TW" sz="2400" dirty="0"/>
              <a:t>&lt;body&gt;</a:t>
            </a:r>
            <a:r>
              <a:rPr lang="zh-TW" altLang="en-US" sz="2400" dirty="0"/>
              <a:t>標籤裡</a:t>
            </a:r>
          </a:p>
          <a:p>
            <a:pPr lvl="1"/>
            <a:r>
              <a:rPr lang="zh-TW" altLang="en-US" sz="2800" dirty="0"/>
              <a:t>直接寫在某些</a:t>
            </a:r>
            <a:r>
              <a:rPr lang="en-US" altLang="zh-TW" sz="2800" dirty="0"/>
              <a:t>HTML</a:t>
            </a:r>
            <a:r>
              <a:rPr lang="zh-TW" altLang="en-US" sz="2800" dirty="0"/>
              <a:t> </a:t>
            </a:r>
            <a:r>
              <a:rPr lang="en-US" altLang="zh-TW" sz="2800" dirty="0"/>
              <a:t>DOM</a:t>
            </a:r>
            <a:r>
              <a:rPr lang="zh-TW" altLang="en-US" sz="2800" dirty="0"/>
              <a:t>元素上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1AFC06EF-E3BE-4790-89BF-8D82726CA0AA}"/>
              </a:ext>
            </a:extLst>
          </p:cNvPr>
          <p:cNvCxnSpPr>
            <a:cxnSpLocks/>
          </p:cNvCxnSpPr>
          <p:nvPr/>
        </p:nvCxnSpPr>
        <p:spPr>
          <a:xfrm>
            <a:off x="6454588" y="4769224"/>
            <a:ext cx="1521643" cy="87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ABDCEF-6EB1-464C-88CC-EEA6C6379C3C}"/>
              </a:ext>
            </a:extLst>
          </p:cNvPr>
          <p:cNvSpPr txBox="1"/>
          <p:nvPr/>
        </p:nvSpPr>
        <p:spPr>
          <a:xfrm>
            <a:off x="7976231" y="5597593"/>
            <a:ext cx="264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侵入式的寫法，不建議</a:t>
            </a:r>
          </a:p>
        </p:txBody>
      </p:sp>
    </p:spTree>
    <p:extLst>
      <p:ext uri="{BB962C8B-B14F-4D97-AF65-F5344CB8AC3E}">
        <p14:creationId xmlns:p14="http://schemas.microsoft.com/office/powerpoint/2010/main" val="177837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AAB2F78-787F-43AE-91F8-2DED591A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807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變數、常數</a:t>
            </a:r>
            <a:br>
              <a:rPr lang="zh-TW" altLang="en-US" sz="6000" dirty="0"/>
            </a:br>
            <a:r>
              <a:rPr lang="en-US" altLang="zh-TW" sz="6000" dirty="0"/>
              <a:t>Variable /</a:t>
            </a:r>
            <a:r>
              <a:rPr lang="zh-TW" altLang="en-US" sz="6000" dirty="0"/>
              <a:t> </a:t>
            </a:r>
            <a:r>
              <a:rPr lang="en-US" altLang="zh-TW" sz="6000" dirty="0"/>
              <a:t>Constant</a:t>
            </a:r>
            <a:endParaRPr lang="zh-TW" altLang="en-US" sz="4000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687B58A8-1DDD-4186-ABA3-A593C1558997}"/>
              </a:ext>
            </a:extLst>
          </p:cNvPr>
          <p:cNvSpPr txBox="1">
            <a:spLocks/>
          </p:cNvSpPr>
          <p:nvPr/>
        </p:nvSpPr>
        <p:spPr>
          <a:xfrm>
            <a:off x="838200" y="42543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dirty="0"/>
              <a:t>變數 </a:t>
            </a:r>
            <a:r>
              <a:rPr lang="en-US" altLang="zh-TW" sz="6000" dirty="0"/>
              <a:t>vs </a:t>
            </a:r>
            <a:r>
              <a:rPr lang="zh-TW" altLang="en-US" sz="6000" dirty="0"/>
              <a:t>值</a:t>
            </a:r>
          </a:p>
          <a:p>
            <a:pPr algn="ctr"/>
            <a:r>
              <a:rPr lang="en-US" altLang="zh-TW" sz="6000" dirty="0"/>
              <a:t>Variable vs Value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2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B97815E-E8A4-43C9-82FB-BB7A8D88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325112-C985-4F3C-B3AE-34ABC37D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35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DB3E700-E469-4011-BD05-94ED68A0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8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8F346-B1C2-451C-BA20-E2B657B7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變數的命名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9D9B6D-51DB-4E9A-B24B-AF20110CA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3518" cy="4351338"/>
          </a:xfrm>
        </p:spPr>
        <p:txBody>
          <a:bodyPr/>
          <a:lstStyle/>
          <a:p>
            <a:r>
              <a:rPr lang="zh-TW" altLang="en-US" dirty="0"/>
              <a:t>可使用英文字母或數字，但第一個字母不可以是數字，例：</a:t>
            </a:r>
            <a:r>
              <a:rPr lang="en-US" altLang="zh-TW" dirty="0"/>
              <a:t>5xruby</a:t>
            </a:r>
            <a:r>
              <a:rPr lang="zh-TW" altLang="en-US" dirty="0"/>
              <a:t>就是一個不合規定的變數名稱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不能使用保留字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注意大小寫有差別</a:t>
            </a:r>
          </a:p>
        </p:txBody>
      </p:sp>
    </p:spTree>
    <p:extLst>
      <p:ext uri="{BB962C8B-B14F-4D97-AF65-F5344CB8AC3E}">
        <p14:creationId xmlns:p14="http://schemas.microsoft.com/office/powerpoint/2010/main" val="275334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JavaScript </a:t>
            </a:r>
            <a:r>
              <a:rPr lang="zh-TW" altLang="en-US" sz="6000" dirty="0"/>
              <a:t>跟 </a:t>
            </a:r>
            <a:r>
              <a:rPr lang="en-US" altLang="zh-TW" sz="6000" dirty="0"/>
              <a:t>ES6 </a:t>
            </a:r>
            <a:r>
              <a:rPr lang="zh-TW" altLang="en-US" sz="6000" dirty="0"/>
              <a:t>的關係？</a:t>
            </a:r>
          </a:p>
        </p:txBody>
      </p:sp>
    </p:spTree>
    <p:extLst>
      <p:ext uri="{BB962C8B-B14F-4D97-AF65-F5344CB8AC3E}">
        <p14:creationId xmlns:p14="http://schemas.microsoft.com/office/powerpoint/2010/main" val="266110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B080691-5865-48E5-99DD-3ED802A47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8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89D9242-02FD-40B8-A4E7-D68993695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97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EC55783-27A8-488F-B4B7-14A0E63C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未定義 </a:t>
            </a:r>
            <a:r>
              <a:rPr lang="en-US" altLang="zh-TW" sz="6000" dirty="0"/>
              <a:t>vs</a:t>
            </a:r>
            <a:r>
              <a:rPr lang="zh-TW" altLang="en-US" sz="6000" dirty="0"/>
              <a:t> 沒有定義</a:t>
            </a:r>
            <a:br>
              <a:rPr lang="zh-TW" altLang="en-US" sz="6000" dirty="0"/>
            </a:br>
            <a:r>
              <a:rPr lang="en-US" altLang="zh-TW" sz="4000" dirty="0"/>
              <a:t>undefined vs not define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0997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AEF3DE2-C3D5-43B8-B5C5-413B4B8E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28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97EBD79-21DC-4B74-AEE4-70D350F6A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8999"/>
            <a:ext cx="6096000" cy="34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17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B88619D-4366-4C00-8E5E-2BBE282C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8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EC55783-27A8-488F-B4B7-14A0E63C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變數提昇</a:t>
            </a:r>
            <a:br>
              <a:rPr lang="zh-TW" altLang="en-US" sz="6000" dirty="0"/>
            </a:br>
            <a:r>
              <a:rPr lang="en-US" altLang="zh-TW" sz="4000" dirty="0"/>
              <a:t>Variable Hoisting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03905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EC55783-27A8-488F-B4B7-14A0E63C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使用</a:t>
            </a:r>
            <a:r>
              <a:rPr lang="en-US" altLang="zh-TW" sz="6000" dirty="0"/>
              <a:t>let</a:t>
            </a:r>
            <a:r>
              <a:rPr lang="zh-TW" altLang="en-US" sz="6000" dirty="0"/>
              <a:t>來宣告變數</a:t>
            </a:r>
          </a:p>
        </p:txBody>
      </p:sp>
    </p:spTree>
    <p:extLst>
      <p:ext uri="{BB962C8B-B14F-4D97-AF65-F5344CB8AC3E}">
        <p14:creationId xmlns:p14="http://schemas.microsoft.com/office/powerpoint/2010/main" val="2762392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4B48D78-1E42-4B9C-A916-3917A0E7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7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EC55783-27A8-488F-B4B7-14A0E63C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使用</a:t>
            </a:r>
            <a:r>
              <a:rPr lang="en-US" altLang="zh-TW" sz="6000" dirty="0"/>
              <a:t>const</a:t>
            </a:r>
            <a:r>
              <a:rPr lang="zh-TW" altLang="en-US" sz="6000" dirty="0"/>
              <a:t>來宣告常數</a:t>
            </a:r>
          </a:p>
        </p:txBody>
      </p:sp>
    </p:spTree>
    <p:extLst>
      <p:ext uri="{BB962C8B-B14F-4D97-AF65-F5344CB8AC3E}">
        <p14:creationId xmlns:p14="http://schemas.microsoft.com/office/powerpoint/2010/main" val="182636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10B4E48-1E97-4B0D-B627-4DE72214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1" y="1714500"/>
            <a:ext cx="6097575" cy="3429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2F4E4E5-967D-488F-AEF0-273BDA2EC0D0}"/>
              </a:ext>
            </a:extLst>
          </p:cNvPr>
          <p:cNvSpPr txBox="1"/>
          <p:nvPr/>
        </p:nvSpPr>
        <p:spPr>
          <a:xfrm>
            <a:off x="4483768" y="806844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修改常數的話會發生什麼事</a:t>
            </a:r>
            <a:r>
              <a:rPr lang="en-US" altLang="zh-TW" b="1" dirty="0"/>
              <a:t>?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17737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ECMA</a:t>
            </a:r>
            <a:r>
              <a:rPr lang="zh-TW" altLang="en-US" sz="6000" dirty="0"/>
              <a:t> </a:t>
            </a:r>
            <a:r>
              <a:rPr lang="en-US" altLang="zh-TW" sz="6000" dirty="0"/>
              <a:t>/</a:t>
            </a:r>
            <a:r>
              <a:rPr lang="zh-TW" altLang="en-US" sz="6000" dirty="0"/>
              <a:t> </a:t>
            </a:r>
            <a:r>
              <a:rPr lang="en-US" altLang="zh-TW" sz="6000" dirty="0"/>
              <a:t>TC39</a:t>
            </a:r>
            <a:r>
              <a:rPr lang="zh-TW" altLang="en-US" sz="6000" dirty="0"/>
              <a:t> </a:t>
            </a:r>
            <a:r>
              <a:rPr lang="en-US" altLang="zh-TW" sz="6000" dirty="0"/>
              <a:t>/</a:t>
            </a:r>
            <a:r>
              <a:rPr lang="zh-TW" altLang="en-US" sz="6000" dirty="0"/>
              <a:t> </a:t>
            </a:r>
            <a:r>
              <a:rPr lang="en-US" altLang="zh-TW" sz="6000" dirty="0"/>
              <a:t>ECMAScript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77852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19470EA-D467-4011-ACAB-3AE084DA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14943"/>
            <a:ext cx="6096000" cy="34281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41C0E2C-E68C-4C95-BE4E-A68BBE542F92}"/>
              </a:ext>
            </a:extLst>
          </p:cNvPr>
          <p:cNvSpPr txBox="1"/>
          <p:nvPr/>
        </p:nvSpPr>
        <p:spPr>
          <a:xfrm>
            <a:off x="4483768" y="806844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所以常數不能修改嗎</a:t>
            </a:r>
            <a:r>
              <a:rPr lang="en-US" altLang="zh-TW" b="1" dirty="0"/>
              <a:t>?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842861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EC55783-27A8-488F-B4B7-14A0E63C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>
                <a:solidFill>
                  <a:srgbClr val="FF0000"/>
                </a:solidFill>
              </a:rPr>
              <a:t>常數不是不能改，</a:t>
            </a:r>
            <a:br>
              <a:rPr lang="en-US" altLang="zh-TW" sz="6000" dirty="0">
                <a:solidFill>
                  <a:srgbClr val="FF0000"/>
                </a:solidFill>
              </a:rPr>
            </a:br>
            <a:r>
              <a:rPr lang="zh-TW" altLang="en-US" sz="6000" dirty="0">
                <a:solidFill>
                  <a:srgbClr val="FF0000"/>
                </a:solidFill>
              </a:rPr>
              <a:t>而是不能「重新指定</a:t>
            </a:r>
            <a:r>
              <a:rPr lang="en-US" altLang="zh-TW" sz="6000" dirty="0">
                <a:solidFill>
                  <a:srgbClr val="FF0000"/>
                </a:solidFill>
              </a:rPr>
              <a:t>(re-assign)</a:t>
            </a:r>
            <a:r>
              <a:rPr lang="zh-TW" altLang="en-US" sz="6000" dirty="0">
                <a:solidFill>
                  <a:srgbClr val="FF0000"/>
                </a:solidFill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939302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DF098-9C4E-47F2-88FA-4DA983D6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let, const,</a:t>
            </a:r>
            <a:r>
              <a:rPr lang="zh-TW" altLang="en-US" dirty="0"/>
              <a:t> </a:t>
            </a:r>
            <a:r>
              <a:rPr lang="en-US" altLang="zh-TW" dirty="0"/>
              <a:t>var</a:t>
            </a:r>
            <a:r>
              <a:rPr lang="zh-TW" altLang="en-US" dirty="0"/>
              <a:t>怎麼選擇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87ECC2-72A9-4633-84BB-E6608F3D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能用</a:t>
            </a:r>
            <a:r>
              <a:rPr lang="en-US" altLang="zh-TW" dirty="0"/>
              <a:t>const</a:t>
            </a:r>
            <a:r>
              <a:rPr lang="zh-TW" altLang="en-US" dirty="0"/>
              <a:t>就用</a:t>
            </a:r>
            <a:r>
              <a:rPr lang="en-US" altLang="zh-TW" dirty="0"/>
              <a:t>const</a:t>
            </a:r>
            <a:r>
              <a:rPr lang="zh-TW" altLang="en-US" dirty="0"/>
              <a:t>，不能用</a:t>
            </a:r>
            <a:r>
              <a:rPr lang="en-US" altLang="zh-TW" dirty="0"/>
              <a:t>const</a:t>
            </a:r>
            <a:r>
              <a:rPr lang="zh-TW" altLang="en-US" dirty="0"/>
              <a:t>就改用</a:t>
            </a:r>
            <a:r>
              <a:rPr lang="en-US" altLang="zh-TW" dirty="0"/>
              <a:t>let</a:t>
            </a:r>
            <a:endParaRPr lang="zh-TW" altLang="en-US" dirty="0"/>
          </a:p>
          <a:p>
            <a:r>
              <a:rPr lang="en-US" altLang="zh-TW" dirty="0"/>
              <a:t>var</a:t>
            </a:r>
            <a:r>
              <a:rPr lang="zh-TW" altLang="en-US" dirty="0"/>
              <a:t>也可以用，只是它的範圍</a:t>
            </a:r>
            <a:r>
              <a:rPr lang="en-US" altLang="zh-TW" dirty="0"/>
              <a:t>(Scope)</a:t>
            </a:r>
            <a:r>
              <a:rPr lang="zh-TW" altLang="en-US" dirty="0"/>
              <a:t>比較大一些</a:t>
            </a:r>
          </a:p>
          <a:p>
            <a:r>
              <a:rPr lang="zh-TW" altLang="en-US" dirty="0"/>
              <a:t>千萬不要沒宣告就拿來用，那會造成全域物件的污染</a:t>
            </a:r>
          </a:p>
        </p:txBody>
      </p:sp>
    </p:spTree>
    <p:extLst>
      <p:ext uri="{BB962C8B-B14F-4D97-AF65-F5344CB8AC3E}">
        <p14:creationId xmlns:p14="http://schemas.microsoft.com/office/powerpoint/2010/main" val="3390033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EC55783-27A8-488F-B4B7-14A0E63C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變數本身沒有型別</a:t>
            </a:r>
          </a:p>
        </p:txBody>
      </p:sp>
    </p:spTree>
    <p:extLst>
      <p:ext uri="{BB962C8B-B14F-4D97-AF65-F5344CB8AC3E}">
        <p14:creationId xmlns:p14="http://schemas.microsoft.com/office/powerpoint/2010/main" val="2031037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EC55783-27A8-488F-B4B7-14A0E63C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原始型別 </a:t>
            </a:r>
            <a:r>
              <a:rPr lang="en-US" altLang="zh-TW" sz="6000" dirty="0"/>
              <a:t>vs</a:t>
            </a:r>
            <a:r>
              <a:rPr lang="zh-TW" altLang="en-US" sz="6000" dirty="0"/>
              <a:t> 物件型別</a:t>
            </a:r>
            <a:br>
              <a:rPr lang="zh-TW" altLang="en-US" sz="6000" dirty="0"/>
            </a:br>
            <a:r>
              <a:rPr lang="en-US" altLang="zh-TW" sz="4000" dirty="0"/>
              <a:t>Primitive Type vs Object Type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36671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FC3A6-693D-4508-AADC-D94F1294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原始型別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0B2F72-6B25-4F4B-AB01-1354F028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數字</a:t>
            </a:r>
            <a:r>
              <a:rPr lang="en-US" altLang="zh-TW" dirty="0"/>
              <a:t>(Number)</a:t>
            </a:r>
          </a:p>
          <a:p>
            <a:r>
              <a:rPr lang="zh-TW" altLang="en-US" dirty="0"/>
              <a:t>字串</a:t>
            </a:r>
            <a:r>
              <a:rPr lang="en-US" altLang="zh-TW" dirty="0"/>
              <a:t>(String)</a:t>
            </a:r>
          </a:p>
          <a:p>
            <a:r>
              <a:rPr lang="zh-TW" altLang="en-US" dirty="0"/>
              <a:t>真假值、布林值</a:t>
            </a:r>
            <a:r>
              <a:rPr lang="en-US" altLang="zh-TW" dirty="0"/>
              <a:t>(Boolean)</a:t>
            </a:r>
          </a:p>
          <a:p>
            <a:r>
              <a:rPr lang="zh-TW" altLang="en-US" dirty="0"/>
              <a:t>空值</a:t>
            </a:r>
            <a:r>
              <a:rPr lang="en-US" altLang="zh-TW" dirty="0"/>
              <a:t>(Null)</a:t>
            </a:r>
          </a:p>
          <a:p>
            <a:r>
              <a:rPr lang="zh-TW" altLang="en-US" dirty="0"/>
              <a:t>未定義</a:t>
            </a:r>
            <a:r>
              <a:rPr lang="en-US" altLang="zh-TW" dirty="0"/>
              <a:t>(Undefined)</a:t>
            </a:r>
          </a:p>
          <a:p>
            <a:r>
              <a:rPr lang="zh-TW" altLang="en-US" dirty="0"/>
              <a:t>符號</a:t>
            </a:r>
            <a:r>
              <a:rPr lang="en-US" altLang="zh-TW" dirty="0"/>
              <a:t>(Symbol)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71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B2441-6C99-44CF-AE39-BA22F989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物件型別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F75753-E116-4F99-A650-E525CF024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r>
              <a:rPr lang="en-US" altLang="zh-TW" dirty="0"/>
              <a:t>(Array)</a:t>
            </a:r>
          </a:p>
          <a:p>
            <a:r>
              <a:rPr lang="zh-TW" altLang="en-US" dirty="0"/>
              <a:t>函數</a:t>
            </a:r>
            <a:r>
              <a:rPr lang="en-US" altLang="zh-TW" dirty="0"/>
              <a:t>(Function)</a:t>
            </a:r>
          </a:p>
          <a:p>
            <a:r>
              <a:rPr lang="zh-TW" altLang="en-US" dirty="0"/>
              <a:t>物件</a:t>
            </a:r>
            <a:r>
              <a:rPr lang="en-US" altLang="zh-TW" dirty="0"/>
              <a:t>(Object)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224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81F0C89-00BE-4882-A94E-0D2BC562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6A07C01-BF60-495B-9E64-A622FD0A1683}"/>
              </a:ext>
            </a:extLst>
          </p:cNvPr>
          <p:cNvCxnSpPr>
            <a:cxnSpLocks/>
          </p:cNvCxnSpPr>
          <p:nvPr/>
        </p:nvCxnSpPr>
        <p:spPr>
          <a:xfrm>
            <a:off x="8445500" y="3213100"/>
            <a:ext cx="946150" cy="105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FB89D7-C1B8-4F88-B227-8482EF164654}"/>
              </a:ext>
            </a:extLst>
          </p:cNvPr>
          <p:cNvSpPr txBox="1"/>
          <p:nvPr/>
        </p:nvSpPr>
        <p:spPr>
          <a:xfrm>
            <a:off x="7823200" y="4316688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設計上的瑕疵，但由於已被許多程式利用此瑕疵來做一些判斷，因此也將就了</a:t>
            </a:r>
          </a:p>
        </p:txBody>
      </p:sp>
    </p:spTree>
    <p:extLst>
      <p:ext uri="{BB962C8B-B14F-4D97-AF65-F5344CB8AC3E}">
        <p14:creationId xmlns:p14="http://schemas.microsoft.com/office/powerpoint/2010/main" val="2257224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0C2C705-0AA0-4E78-90A0-D7545046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23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EC55783-27A8-488F-B4B7-14A0E63C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a++ vs. ++a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733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ECMA</a:t>
            </a:r>
            <a:br>
              <a:rPr lang="en-US" altLang="zh-TW" sz="6000" dirty="0"/>
            </a:br>
            <a:r>
              <a:rPr lang="en-US" altLang="zh-TW" sz="4000" dirty="0"/>
              <a:t>European Computer Manufacturers Association</a:t>
            </a:r>
            <a:endParaRPr lang="zh-TW" altLang="en-US" sz="4000" dirty="0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FDB46706-57DA-47E0-95E0-318F3C10D6B6}"/>
              </a:ext>
            </a:extLst>
          </p:cNvPr>
          <p:cNvCxnSpPr/>
          <p:nvPr/>
        </p:nvCxnSpPr>
        <p:spPr>
          <a:xfrm flipH="1" flipV="1">
            <a:off x="4684295" y="1828800"/>
            <a:ext cx="529389" cy="77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8F987F-67EF-4EDB-881D-3CB15A7622FB}"/>
              </a:ext>
            </a:extLst>
          </p:cNvPr>
          <p:cNvSpPr txBox="1"/>
          <p:nvPr/>
        </p:nvSpPr>
        <p:spPr>
          <a:xfrm>
            <a:off x="1604211" y="1331495"/>
            <a:ext cx="657726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歐洲電腦製造商協會：通常在做一些</a:t>
            </a:r>
            <a:r>
              <a:rPr lang="en-US" altLang="zh-TW" b="1" dirty="0"/>
              <a:t>ISO(</a:t>
            </a:r>
            <a:r>
              <a:rPr lang="zh-TW" altLang="en-US" b="1" dirty="0"/>
              <a:t>標準化</a:t>
            </a:r>
            <a:r>
              <a:rPr lang="en-US" altLang="zh-TW" b="1" dirty="0"/>
              <a:t>)</a:t>
            </a:r>
            <a:r>
              <a:rPr lang="zh-TW" altLang="en-US" b="1" dirty="0"/>
              <a:t>之類的事情。</a:t>
            </a:r>
          </a:p>
        </p:txBody>
      </p:sp>
    </p:spTree>
    <p:extLst>
      <p:ext uri="{BB962C8B-B14F-4D97-AF65-F5344CB8AC3E}">
        <p14:creationId xmlns:p14="http://schemas.microsoft.com/office/powerpoint/2010/main" val="3874288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BF9ECD-5953-4B5B-98B8-7CE7DDB1D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7575" cy="3429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4723D73-82AD-47D9-996C-F8077E8F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5" y="3428999"/>
            <a:ext cx="6097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6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E7171C-DB7E-408D-8CF7-D057CD89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66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06438CC-63F8-4ACE-9113-7ECAF578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不同的型別之間是可以轉換的</a:t>
            </a:r>
          </a:p>
        </p:txBody>
      </p:sp>
    </p:spTree>
    <p:extLst>
      <p:ext uri="{BB962C8B-B14F-4D97-AF65-F5344CB8AC3E}">
        <p14:creationId xmlns:p14="http://schemas.microsoft.com/office/powerpoint/2010/main" val="1735678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D277807-5616-4E07-B427-E265AE38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06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1420656-0157-416B-8682-274A46C9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如果轉不動的話？</a:t>
            </a:r>
          </a:p>
        </p:txBody>
      </p:sp>
    </p:spTree>
    <p:extLst>
      <p:ext uri="{BB962C8B-B14F-4D97-AF65-F5344CB8AC3E}">
        <p14:creationId xmlns:p14="http://schemas.microsoft.com/office/powerpoint/2010/main" val="3341765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BCADB30-D984-4BD5-B635-ECE2466DE3AC}"/>
              </a:ext>
            </a:extLst>
          </p:cNvPr>
          <p:cNvCxnSpPr>
            <a:cxnSpLocks/>
          </p:cNvCxnSpPr>
          <p:nvPr/>
        </p:nvCxnSpPr>
        <p:spPr>
          <a:xfrm>
            <a:off x="6409765" y="4258234"/>
            <a:ext cx="1873623" cy="1147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6E3C67-3BAE-4587-A929-CF66F1DC1BDD}"/>
              </a:ext>
            </a:extLst>
          </p:cNvPr>
          <p:cNvSpPr txBox="1"/>
          <p:nvPr/>
        </p:nvSpPr>
        <p:spPr>
          <a:xfrm>
            <a:off x="7182721" y="5498676"/>
            <a:ext cx="430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NaN</a:t>
            </a:r>
            <a:r>
              <a:rPr lang="zh-TW" altLang="en-US" b="1" dirty="0">
                <a:solidFill>
                  <a:srgbClr val="FF0000"/>
                </a:solidFill>
              </a:rPr>
              <a:t>，是一種數字，用來表示不是數字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2601762-2C04-43FF-B886-6ED2E422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 err="1"/>
              <a:t>NaN</a:t>
            </a:r>
            <a:br>
              <a:rPr lang="en-US" altLang="zh-TW" sz="6000" dirty="0"/>
            </a:br>
            <a:r>
              <a:rPr lang="en-US" altLang="zh-TW" sz="4000" dirty="0"/>
              <a:t>Not a Number</a:t>
            </a:r>
            <a:endParaRPr lang="zh-TW" altLang="en-US" sz="40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128EE5D-D152-4969-9A0F-5BDD2C86C048}"/>
              </a:ext>
            </a:extLst>
          </p:cNvPr>
          <p:cNvCxnSpPr>
            <a:cxnSpLocks/>
          </p:cNvCxnSpPr>
          <p:nvPr/>
        </p:nvCxnSpPr>
        <p:spPr>
          <a:xfrm flipV="1">
            <a:off x="6409765" y="1686412"/>
            <a:ext cx="493058" cy="913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A9FCEB-DE39-47A4-B918-54E2895DF80F}"/>
              </a:ext>
            </a:extLst>
          </p:cNvPr>
          <p:cNvSpPr txBox="1"/>
          <p:nvPr/>
        </p:nvSpPr>
        <p:spPr>
          <a:xfrm>
            <a:off x="5883834" y="1174657"/>
            <a:ext cx="259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NaN</a:t>
            </a:r>
            <a:r>
              <a:rPr lang="zh-TW" altLang="en-US" b="1" dirty="0"/>
              <a:t>是個很特別的存在</a:t>
            </a:r>
          </a:p>
        </p:txBody>
      </p:sp>
    </p:spTree>
    <p:extLst>
      <p:ext uri="{BB962C8B-B14F-4D97-AF65-F5344CB8AC3E}">
        <p14:creationId xmlns:p14="http://schemas.microsoft.com/office/powerpoint/2010/main" val="88281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B27D892-03DD-4028-AF2D-67B5C1BF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3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F98984-E49A-44AB-B6DE-44BAC39C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2" y="1714500"/>
            <a:ext cx="6097575" cy="3429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F9B3509-3A37-42D4-BB07-3D864D3797EC}"/>
              </a:ext>
            </a:extLst>
          </p:cNvPr>
          <p:cNvSpPr txBox="1"/>
          <p:nvPr/>
        </p:nvSpPr>
        <p:spPr>
          <a:xfrm>
            <a:off x="4371588" y="969493"/>
            <a:ext cx="344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如果把不同型別放在一起的話</a:t>
            </a:r>
            <a:r>
              <a:rPr lang="en-US" altLang="zh-TW" b="1" dirty="0"/>
              <a:t>…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57937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2BDF28E-060C-458D-94BD-14F59F50C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4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AA5BBE-638E-416E-AA72-89990168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流程控制</a:t>
            </a:r>
            <a:br>
              <a:rPr lang="zh-TW" altLang="en-US" sz="6000" dirty="0"/>
            </a:br>
            <a:r>
              <a:rPr lang="en-US" altLang="zh-TW" sz="6000" dirty="0"/>
              <a:t>Flow Control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4395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TC39</a:t>
            </a:r>
            <a:br>
              <a:rPr lang="en-US" altLang="zh-TW" sz="6000" dirty="0"/>
            </a:br>
            <a:r>
              <a:rPr lang="en-US" altLang="zh-TW" sz="4000" dirty="0"/>
              <a:t>Technical Committee 39</a:t>
            </a:r>
            <a:endParaRPr lang="zh-TW" altLang="en-US" sz="4000" dirty="0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5825CB9-A591-489F-A48B-F4530E500221}"/>
              </a:ext>
            </a:extLst>
          </p:cNvPr>
          <p:cNvCxnSpPr/>
          <p:nvPr/>
        </p:nvCxnSpPr>
        <p:spPr>
          <a:xfrm flipH="1" flipV="1">
            <a:off x="4684295" y="1828800"/>
            <a:ext cx="529389" cy="77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285CBED-B54F-45B4-B008-BC08B9ED2061}"/>
              </a:ext>
            </a:extLst>
          </p:cNvPr>
          <p:cNvSpPr txBox="1"/>
          <p:nvPr/>
        </p:nvSpPr>
        <p:spPr>
          <a:xfrm>
            <a:off x="1604211" y="1008766"/>
            <a:ext cx="741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ECMA</a:t>
            </a:r>
            <a:r>
              <a:rPr lang="zh-TW" altLang="en-US" b="1" dirty="0"/>
              <a:t>組織裡的第</a:t>
            </a:r>
            <a:r>
              <a:rPr lang="en-US" altLang="zh-TW" b="1" dirty="0"/>
              <a:t>39</a:t>
            </a:r>
            <a:r>
              <a:rPr lang="zh-TW" altLang="en-US" b="1" dirty="0"/>
              <a:t>號委員會：負責</a:t>
            </a:r>
            <a:r>
              <a:rPr lang="en-US" altLang="zh-TW" b="1" dirty="0"/>
              <a:t>ECMAScript</a:t>
            </a:r>
            <a:r>
              <a:rPr lang="zh-TW" altLang="en-US" b="1" dirty="0"/>
              <a:t>這個東西的標準化。</a:t>
            </a:r>
            <a:r>
              <a:rPr lang="en-US" altLang="zh-TW" b="1" dirty="0"/>
              <a:t> TC</a:t>
            </a:r>
            <a:r>
              <a:rPr lang="zh-TW" altLang="en-US" b="1" dirty="0"/>
              <a:t>是 </a:t>
            </a:r>
            <a:r>
              <a:rPr lang="en-US" altLang="zh-TW" b="1" dirty="0"/>
              <a:t>Technical Committee (</a:t>
            </a:r>
            <a:r>
              <a:rPr lang="zh-TW" altLang="en-US" b="1" dirty="0"/>
              <a:t>技術委員會</a:t>
            </a:r>
            <a:r>
              <a:rPr lang="en-US" altLang="zh-TW" b="1" dirty="0"/>
              <a:t>) </a:t>
            </a:r>
            <a:r>
              <a:rPr lang="zh-TW" altLang="en-US" b="1" dirty="0"/>
              <a:t>的縮寫。</a:t>
            </a:r>
          </a:p>
        </p:txBody>
      </p:sp>
    </p:spTree>
    <p:extLst>
      <p:ext uri="{BB962C8B-B14F-4D97-AF65-F5344CB8AC3E}">
        <p14:creationId xmlns:p14="http://schemas.microsoft.com/office/powerpoint/2010/main" val="2049562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8FBBBD-3871-4C5C-B422-11855FA2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2192000" cy="6856228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B5D3CB3-D41C-405A-8D04-5F9EE3FBBE1F}"/>
              </a:ext>
            </a:extLst>
          </p:cNvPr>
          <p:cNvCxnSpPr>
            <a:cxnSpLocks/>
          </p:cNvCxnSpPr>
          <p:nvPr/>
        </p:nvCxnSpPr>
        <p:spPr>
          <a:xfrm>
            <a:off x="4294094" y="2083390"/>
            <a:ext cx="242047" cy="102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11691A-6D2A-4BD0-A311-65E8051E8DBC}"/>
              </a:ext>
            </a:extLst>
          </p:cNvPr>
          <p:cNvSpPr txBox="1"/>
          <p:nvPr/>
        </p:nvSpPr>
        <p:spPr>
          <a:xfrm>
            <a:off x="2524786" y="3377918"/>
            <a:ext cx="490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只有單行敘述時，可以不用大括號</a:t>
            </a:r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zh-TW" altLang="en-US" b="1" dirty="0">
                <a:solidFill>
                  <a:schemeClr val="bg1"/>
                </a:solidFill>
              </a:rPr>
              <a:t>不建議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7501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AA5BBE-638E-416E-AA72-89990168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三元運算子</a:t>
            </a:r>
          </a:p>
        </p:txBody>
      </p:sp>
    </p:spTree>
    <p:extLst>
      <p:ext uri="{BB962C8B-B14F-4D97-AF65-F5344CB8AC3E}">
        <p14:creationId xmlns:p14="http://schemas.microsoft.com/office/powerpoint/2010/main" val="4265904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32D080A-C831-42B8-9F24-8D5F4267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4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8A2F8A-AD5C-43B2-BD2A-20F3C553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A15AB8D-7ABD-4E37-BC05-33461D3A580B}"/>
              </a:ext>
            </a:extLst>
          </p:cNvPr>
          <p:cNvSpPr txBox="1"/>
          <p:nvPr/>
        </p:nvSpPr>
        <p:spPr>
          <a:xfrm>
            <a:off x="1523460" y="4367116"/>
            <a:ext cx="411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如果這邊改成</a:t>
            </a:r>
            <a:r>
              <a:rPr lang="en-US" altLang="zh-TW" b="1" dirty="0">
                <a:solidFill>
                  <a:schemeClr val="bg1"/>
                </a:solidFill>
              </a:rPr>
              <a:t>age = 0</a:t>
            </a:r>
            <a:r>
              <a:rPr lang="zh-TW" altLang="en-US" b="1" dirty="0">
                <a:solidFill>
                  <a:schemeClr val="bg1"/>
                </a:solidFill>
              </a:rPr>
              <a:t>，則會顯示未成年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A4F969C0-1132-4173-B3A3-7F416F7AF951}"/>
              </a:ext>
            </a:extLst>
          </p:cNvPr>
          <p:cNvSpPr/>
          <p:nvPr/>
        </p:nvSpPr>
        <p:spPr>
          <a:xfrm>
            <a:off x="3322040" y="1994362"/>
            <a:ext cx="1297371" cy="2275634"/>
          </a:xfrm>
          <a:custGeom>
            <a:avLst/>
            <a:gdLst>
              <a:gd name="connsiteX0" fmla="*/ 0 w 1297371"/>
              <a:gd name="connsiteY0" fmla="*/ 220332 h 2275634"/>
              <a:gd name="connsiteX1" fmla="*/ 855677 w 1297371"/>
              <a:gd name="connsiteY1" fmla="*/ 27385 h 2275634"/>
              <a:gd name="connsiteX2" fmla="*/ 1275127 w 1297371"/>
              <a:gd name="connsiteY2" fmla="*/ 748838 h 2275634"/>
              <a:gd name="connsiteX3" fmla="*/ 1224793 w 1297371"/>
              <a:gd name="connsiteY3" fmla="*/ 1738739 h 2275634"/>
              <a:gd name="connsiteX4" fmla="*/ 1098958 w 1297371"/>
              <a:gd name="connsiteY4" fmla="*/ 2275634 h 227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7371" h="2275634">
                <a:moveTo>
                  <a:pt x="0" y="220332"/>
                </a:moveTo>
                <a:cubicBezTo>
                  <a:pt x="321578" y="79816"/>
                  <a:pt x="643156" y="-60699"/>
                  <a:pt x="855677" y="27385"/>
                </a:cubicBezTo>
                <a:cubicBezTo>
                  <a:pt x="1068198" y="115469"/>
                  <a:pt x="1213608" y="463612"/>
                  <a:pt x="1275127" y="748838"/>
                </a:cubicBezTo>
                <a:cubicBezTo>
                  <a:pt x="1336646" y="1034064"/>
                  <a:pt x="1254154" y="1484273"/>
                  <a:pt x="1224793" y="1738739"/>
                </a:cubicBezTo>
                <a:cubicBezTo>
                  <a:pt x="1195432" y="1993205"/>
                  <a:pt x="1147195" y="2134419"/>
                  <a:pt x="1098958" y="227563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333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一個等號是「指定」</a:t>
            </a:r>
            <a:br>
              <a:rPr lang="zh-TW" altLang="en-US" sz="6000" dirty="0"/>
            </a:br>
            <a:r>
              <a:rPr lang="zh-TW" altLang="en-US" sz="6000" dirty="0"/>
              <a:t>二個或三個等號才是「比較」</a:t>
            </a:r>
          </a:p>
        </p:txBody>
      </p:sp>
    </p:spTree>
    <p:extLst>
      <p:ext uri="{BB962C8B-B14F-4D97-AF65-F5344CB8AC3E}">
        <p14:creationId xmlns:p14="http://schemas.microsoft.com/office/powerpoint/2010/main" val="633227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040E163-A73D-44EE-AF1E-086D2068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78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458D6B6-46DA-4E60-891A-5E6A80EC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84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EB16011-4C52-446A-A77A-B68397E3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48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6753E9-CEB7-47E4-8E4B-A5A47801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08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0495DE6-438D-4C6A-A0B4-29FEC543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ECMAScript</a:t>
            </a:r>
            <a:br>
              <a:rPr lang="en-US" altLang="zh-TW" sz="6000" dirty="0"/>
            </a:br>
            <a:r>
              <a:rPr lang="zh-TW" altLang="en-US" sz="4000" dirty="0"/>
              <a:t>根據標準</a:t>
            </a:r>
            <a:r>
              <a:rPr lang="en-US" altLang="zh-TW" sz="4000" dirty="0"/>
              <a:t>ECMA-262</a:t>
            </a:r>
            <a:r>
              <a:rPr lang="zh-TW" altLang="en-US" sz="4000" dirty="0"/>
              <a:t>所設計出來的程式語言規範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24933-EF8A-4AED-B6ED-6E4ED5597457}"/>
              </a:ext>
            </a:extLst>
          </p:cNvPr>
          <p:cNvSpPr/>
          <p:nvPr/>
        </p:nvSpPr>
        <p:spPr>
          <a:xfrm>
            <a:off x="10239580" y="3503021"/>
            <a:ext cx="984232" cy="657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ED540E8-D7AB-407A-BD19-C35B19BA8EB3}"/>
              </a:ext>
            </a:extLst>
          </p:cNvPr>
          <p:cNvCxnSpPr/>
          <p:nvPr/>
        </p:nvCxnSpPr>
        <p:spPr>
          <a:xfrm flipH="1" flipV="1">
            <a:off x="4684295" y="1828800"/>
            <a:ext cx="529389" cy="77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BB9AAB-AC1F-4C0C-B9D8-D46F78DB8D7B}"/>
              </a:ext>
            </a:extLst>
          </p:cNvPr>
          <p:cNvSpPr txBox="1"/>
          <p:nvPr/>
        </p:nvSpPr>
        <p:spPr>
          <a:xfrm>
            <a:off x="1604211" y="1331495"/>
            <a:ext cx="551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ECMAScript</a:t>
            </a:r>
            <a:r>
              <a:rPr lang="zh-TW" altLang="en-US" b="1" dirty="0">
                <a:solidFill>
                  <a:srgbClr val="FF0000"/>
                </a:solidFill>
              </a:rPr>
              <a:t>並不是程式語言，只是一種規範</a:t>
            </a:r>
          </a:p>
        </p:txBody>
      </p:sp>
    </p:spTree>
    <p:extLst>
      <p:ext uri="{BB962C8B-B14F-4D97-AF65-F5344CB8AC3E}">
        <p14:creationId xmlns:p14="http://schemas.microsoft.com/office/powerpoint/2010/main" val="617402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1875439-391C-4A85-9CAE-394D076E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9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2E52746-A1AA-4B90-8405-EDDBDB71F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6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C8E0E53-6BBA-47B3-81CC-0A3B2FB2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9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56A3D8C-B815-408E-80DA-502FE0DB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ES6 = ECMAScript 6</a:t>
            </a:r>
            <a:endParaRPr lang="zh-TW" altLang="en-US" sz="40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8907AD8-C2E9-4F51-B489-1D96F72B262D}"/>
              </a:ext>
            </a:extLst>
          </p:cNvPr>
          <p:cNvCxnSpPr/>
          <p:nvPr/>
        </p:nvCxnSpPr>
        <p:spPr>
          <a:xfrm flipH="1" flipV="1">
            <a:off x="4684295" y="1828800"/>
            <a:ext cx="529389" cy="77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76EF63-5138-4949-B0F5-CF0CAAED9977}"/>
              </a:ext>
            </a:extLst>
          </p:cNvPr>
          <p:cNvSpPr txBox="1"/>
          <p:nvPr/>
        </p:nvSpPr>
        <p:spPr>
          <a:xfrm>
            <a:off x="1604210" y="1331495"/>
            <a:ext cx="842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ECMAScript</a:t>
            </a:r>
            <a:r>
              <a:rPr lang="zh-TW" altLang="en-US" b="1" dirty="0"/>
              <a:t>的第六代規範，於</a:t>
            </a:r>
            <a:r>
              <a:rPr lang="en-US" altLang="zh-TW" b="1" dirty="0"/>
              <a:t>2015</a:t>
            </a:r>
            <a:r>
              <a:rPr lang="zh-TW" altLang="en-US" b="1" dirty="0"/>
              <a:t>年發表，改動最大，也最為人所知</a:t>
            </a:r>
          </a:p>
        </p:txBody>
      </p:sp>
    </p:spTree>
    <p:extLst>
      <p:ext uri="{BB962C8B-B14F-4D97-AF65-F5344CB8AC3E}">
        <p14:creationId xmlns:p14="http://schemas.microsoft.com/office/powerpoint/2010/main" val="71423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JavaScript</a:t>
            </a:r>
            <a:br>
              <a:rPr lang="en-US" altLang="zh-TW" sz="6000" dirty="0"/>
            </a:br>
            <a:r>
              <a:rPr lang="zh-TW" altLang="en-US" sz="4000" dirty="0"/>
              <a:t>某一款符合</a:t>
            </a:r>
            <a:r>
              <a:rPr lang="en-US" altLang="zh-TW" sz="4000" dirty="0"/>
              <a:t>ECMAScript</a:t>
            </a:r>
            <a:r>
              <a:rPr lang="zh-TW" altLang="en-US" sz="4000" dirty="0"/>
              <a:t>規範的程式語言</a:t>
            </a:r>
          </a:p>
        </p:txBody>
      </p:sp>
    </p:spTree>
    <p:extLst>
      <p:ext uri="{BB962C8B-B14F-4D97-AF65-F5344CB8AC3E}">
        <p14:creationId xmlns:p14="http://schemas.microsoft.com/office/powerpoint/2010/main" val="158046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22F0-2372-4372-9A72-F4A6F2D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/>
              <a:t>為什麼不直接學最新版本就好？</a:t>
            </a:r>
            <a:endParaRPr lang="zh-TW" altLang="en-US" sz="4000" dirty="0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7F5ABEA2-2E74-4F3D-9553-E0871C1E8330}"/>
              </a:ext>
            </a:extLst>
          </p:cNvPr>
          <p:cNvCxnSpPr/>
          <p:nvPr/>
        </p:nvCxnSpPr>
        <p:spPr>
          <a:xfrm flipH="1" flipV="1">
            <a:off x="4684295" y="1828800"/>
            <a:ext cx="529389" cy="77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2426236E-6006-488B-BD7C-94476F8A5A8B}"/>
              </a:ext>
            </a:extLst>
          </p:cNvPr>
          <p:cNvSpPr txBox="1"/>
          <p:nvPr/>
        </p:nvSpPr>
        <p:spPr>
          <a:xfrm>
            <a:off x="1604210" y="1008766"/>
            <a:ext cx="874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必須看瀏覽器支援不支援，如果使用者的瀏覽器沒有到最新版本，可能會無法執行，</a:t>
            </a:r>
            <a:r>
              <a:rPr lang="en-US" altLang="zh-TW" b="1" dirty="0"/>
              <a:t>ES6</a:t>
            </a:r>
            <a:r>
              <a:rPr lang="zh-TW" altLang="en-US" b="1" dirty="0"/>
              <a:t>是最基本的。</a:t>
            </a:r>
          </a:p>
        </p:txBody>
      </p:sp>
    </p:spTree>
    <p:extLst>
      <p:ext uri="{BB962C8B-B14F-4D97-AF65-F5344CB8AC3E}">
        <p14:creationId xmlns:p14="http://schemas.microsoft.com/office/powerpoint/2010/main" val="2896672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+標楷體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677</Words>
  <Application>Microsoft Office PowerPoint</Application>
  <PresentationFormat>寬螢幕</PresentationFormat>
  <Paragraphs>93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7" baseType="lpstr">
      <vt:lpstr>標楷體</vt:lpstr>
      <vt:lpstr>Arial</vt:lpstr>
      <vt:lpstr>Calibri</vt:lpstr>
      <vt:lpstr>Office 佈景主題</vt:lpstr>
      <vt:lpstr>HTML / CSS / JavaScript 結構 / 樣式 / 行為</vt:lpstr>
      <vt:lpstr>JavaScript 跟 ES6 的關係？</vt:lpstr>
      <vt:lpstr>ECMA / TC39 / ECMAScript</vt:lpstr>
      <vt:lpstr>ECMA European Computer Manufacturers Association</vt:lpstr>
      <vt:lpstr>TC39 Technical Committee 39</vt:lpstr>
      <vt:lpstr>ECMAScript 根據標準ECMA-262所設計出來的程式語言規範</vt:lpstr>
      <vt:lpstr>ES6 = ECMAScript 6</vt:lpstr>
      <vt:lpstr>JavaScript 某一款符合ECMAScript規範的程式語言</vt:lpstr>
      <vt:lpstr>為什麼不直接學最新版本就好？</vt:lpstr>
      <vt:lpstr>JavaScript</vt:lpstr>
      <vt:lpstr>開發工具</vt:lpstr>
      <vt:lpstr>開發工具</vt:lpstr>
      <vt:lpstr>只要有瀏覽器就能寫 JavaScript Codepen / JSBin</vt:lpstr>
      <vt:lpstr>JavaScript寫在什麼地方?</vt:lpstr>
      <vt:lpstr>變數、常數 Variable / Constant</vt:lpstr>
      <vt:lpstr>PowerPoint 簡報</vt:lpstr>
      <vt:lpstr>PowerPoint 簡報</vt:lpstr>
      <vt:lpstr>PowerPoint 簡報</vt:lpstr>
      <vt:lpstr>變數的命名</vt:lpstr>
      <vt:lpstr>PowerPoint 簡報</vt:lpstr>
      <vt:lpstr>PowerPoint 簡報</vt:lpstr>
      <vt:lpstr>未定義 vs 沒有定義 undefined vs not define</vt:lpstr>
      <vt:lpstr>PowerPoint 簡報</vt:lpstr>
      <vt:lpstr>PowerPoint 簡報</vt:lpstr>
      <vt:lpstr>變數提昇 Variable Hoisting</vt:lpstr>
      <vt:lpstr>使用let來宣告變數</vt:lpstr>
      <vt:lpstr>PowerPoint 簡報</vt:lpstr>
      <vt:lpstr>使用const來宣告常數</vt:lpstr>
      <vt:lpstr>PowerPoint 簡報</vt:lpstr>
      <vt:lpstr>PowerPoint 簡報</vt:lpstr>
      <vt:lpstr>常數不是不能改， 而是不能「重新指定(re-assign)」</vt:lpstr>
      <vt:lpstr>let, const, var怎麼選擇?</vt:lpstr>
      <vt:lpstr>變數本身沒有型別</vt:lpstr>
      <vt:lpstr>原始型別 vs 物件型別 Primitive Type vs Object Type</vt:lpstr>
      <vt:lpstr>原始型別</vt:lpstr>
      <vt:lpstr>物件型別</vt:lpstr>
      <vt:lpstr>PowerPoint 簡報</vt:lpstr>
      <vt:lpstr>PowerPoint 簡報</vt:lpstr>
      <vt:lpstr>a++ vs. ++a</vt:lpstr>
      <vt:lpstr>PowerPoint 簡報</vt:lpstr>
      <vt:lpstr>PowerPoint 簡報</vt:lpstr>
      <vt:lpstr>不同的型別之間是可以轉換的</vt:lpstr>
      <vt:lpstr>PowerPoint 簡報</vt:lpstr>
      <vt:lpstr>如果轉不動的話？</vt:lpstr>
      <vt:lpstr>NaN Not a Number</vt:lpstr>
      <vt:lpstr>PowerPoint 簡報</vt:lpstr>
      <vt:lpstr>PowerPoint 簡報</vt:lpstr>
      <vt:lpstr>PowerPoint 簡報</vt:lpstr>
      <vt:lpstr>流程控制 Flow Control</vt:lpstr>
      <vt:lpstr>PowerPoint 簡報</vt:lpstr>
      <vt:lpstr>三元運算子</vt:lpstr>
      <vt:lpstr>PowerPoint 簡報</vt:lpstr>
      <vt:lpstr>PowerPoint 簡報</vt:lpstr>
      <vt:lpstr>一個等號是「指定」 二個或三個等號才是「比較」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Steven</dc:creator>
  <cp:lastModifiedBy>Steven</cp:lastModifiedBy>
  <cp:revision>60</cp:revision>
  <dcterms:created xsi:type="dcterms:W3CDTF">2024-02-15T05:49:38Z</dcterms:created>
  <dcterms:modified xsi:type="dcterms:W3CDTF">2024-03-23T03:23:14Z</dcterms:modified>
</cp:coreProperties>
</file>